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7"/>
  </p:notesMasterIdLst>
  <p:sldIdLst>
    <p:sldId id="256" r:id="rId2"/>
    <p:sldId id="308" r:id="rId3"/>
    <p:sldId id="309" r:id="rId4"/>
    <p:sldId id="310" r:id="rId5"/>
    <p:sldId id="311" r:id="rId6"/>
    <p:sldId id="312" r:id="rId7"/>
    <p:sldId id="313" r:id="rId8"/>
    <p:sldId id="314" r:id="rId9"/>
    <p:sldId id="320" r:id="rId10"/>
    <p:sldId id="323" r:id="rId11"/>
    <p:sldId id="324" r:id="rId12"/>
    <p:sldId id="322" r:id="rId13"/>
    <p:sldId id="325" r:id="rId14"/>
    <p:sldId id="328" r:id="rId15"/>
    <p:sldId id="327" r:id="rId16"/>
  </p:sldIdLst>
  <p:sldSz cx="9144000" cy="5143500" type="screen16x9"/>
  <p:notesSz cx="6858000" cy="9144000"/>
  <p:embeddedFontLst>
    <p:embeddedFont>
      <p:font typeface="Montserrat" panose="02000505000000020004" pitchFamily="2" charset="0"/>
      <p:regular r:id="rId18"/>
      <p:bold r:id="rId19"/>
      <p:italic r:id="rId20"/>
      <p:boldItalic r:id="rId21"/>
    </p:embeddedFont>
    <p:embeddedFont>
      <p:font typeface="Montserrat ExtraBold" panose="00000900000000000000" pitchFamily="2" charset="0"/>
      <p:bold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F131DCF-23CA-469F-81A2-84113D3A693F}">
  <a:tblStyle styleId="{DF131DCF-23CA-469F-81A2-84113D3A69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98" autoAdjust="0"/>
    <p:restoredTop sz="94660"/>
  </p:normalViewPr>
  <p:slideViewPr>
    <p:cSldViewPr snapToGrid="0">
      <p:cViewPr varScale="1">
        <p:scale>
          <a:sx n="81" d="100"/>
          <a:sy n="81" d="100"/>
        </p:scale>
        <p:origin x="8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492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759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78097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6607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g7f9262ee2f_0_2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5" name="Google Shape;2095;g7f9262ee2f_0_2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282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91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6756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060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7f9262ee2f_0_26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7f9262ee2f_0_26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8382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7f9262ee2f_0_26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7f9262ee2f_0_26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3347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7189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Cần</a:t>
            </a:r>
            <a:r>
              <a:rPr lang="en-US" baseline="0" dirty="0"/>
              <a:t> sử lại icon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6793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0850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title" idx="2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subTitle" idx="1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title" idx="3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subTitle" idx="4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title" idx="5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subTitle" idx="6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8"/>
          <p:cNvSpPr txBox="1">
            <a:spLocks noGrp="1"/>
          </p:cNvSpPr>
          <p:nvPr>
            <p:ph type="title" idx="7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8"/>
          <p:cNvSpPr txBox="1">
            <a:spLocks noGrp="1"/>
          </p:cNvSpPr>
          <p:nvPr>
            <p:ph type="subTitle" idx="8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5" r:id="rId5"/>
    <p:sldLayoutId id="2147483658" r:id="rId6"/>
    <p:sldLayoutId id="2147483663" r:id="rId7"/>
    <p:sldLayoutId id="2147483664" r:id="rId8"/>
    <p:sldLayoutId id="2147483670" r:id="rId9"/>
    <p:sldLayoutId id="2147483674" r:id="rId10"/>
    <p:sldLayoutId id="214748367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29142"/>
            <a:ext cx="4792200" cy="556027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+mn-lt"/>
                <a:cs typeface="Times New Roman" panose="02020603050405020304" pitchFamily="18" charset="0"/>
              </a:rPr>
              <a:t>TRƯỜNG ĐẠI HỌC CÔNG NGHIỆP HÀ NỘI</a:t>
            </a:r>
            <a:br>
              <a:rPr lang="en" sz="1400" dirty="0">
                <a:latin typeface="+mn-lt"/>
                <a:cs typeface="Times New Roman" panose="02020603050405020304" pitchFamily="18" charset="0"/>
              </a:rPr>
            </a:br>
            <a:r>
              <a:rPr lang="en" sz="1400" dirty="0">
                <a:latin typeface="+mn-lt"/>
                <a:cs typeface="Times New Roman" panose="02020603050405020304" pitchFamily="18" charset="0"/>
              </a:rPr>
              <a:t>KHOA CÔNG NGHỆ THÔNG TIN</a:t>
            </a:r>
            <a:endParaRPr sz="1400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392650" y="2454093"/>
            <a:ext cx="4358699" cy="9012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+mn-lt"/>
                <a:cs typeface="Times New Roman" panose="02020603050405020304" pitchFamily="18" charset="0"/>
              </a:rPr>
              <a:t>Đề </a:t>
            </a:r>
            <a:r>
              <a:rPr lang="en-GB" sz="1800">
                <a:latin typeface="+mn-lt"/>
                <a:cs typeface="Times New Roman" panose="02020603050405020304" pitchFamily="18" charset="0"/>
              </a:rPr>
              <a:t>tài: Xây dựng website bán nước hoa cho cửa hàng D.Perfume sử dụng Spring Framework</a:t>
            </a:r>
            <a:endParaRPr sz="1800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1622233"/>
            <a:ext cx="3260700" cy="640432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+mn-lt"/>
                <a:ea typeface="Montserrat ExtraLight"/>
                <a:cs typeface="Times New Roman" panose="02020603050405020304" pitchFamily="18" charset="0"/>
                <a:sym typeface="Montserrat ExtraLight"/>
              </a:rPr>
              <a:t>BÁO CÁO</a:t>
            </a:r>
            <a:br>
              <a:rPr lang="en" sz="1400" b="0" dirty="0">
                <a:latin typeface="+mn-lt"/>
                <a:ea typeface="Montserrat ExtraLight"/>
                <a:cs typeface="Times New Roman" panose="02020603050405020304" pitchFamily="18" charset="0"/>
                <a:sym typeface="Montserrat ExtraLight"/>
              </a:rPr>
            </a:br>
            <a:r>
              <a:rPr lang="en" sz="1400" b="0" dirty="0">
                <a:latin typeface="+mn-lt"/>
                <a:ea typeface="Montserrat ExtraLight"/>
                <a:cs typeface="Times New Roman" panose="02020603050405020304" pitchFamily="18" charset="0"/>
                <a:sym typeface="Montserrat ExtraLight"/>
              </a:rPr>
              <a:t>ĐỒ ÁN TỐT NGHIỆP</a:t>
            </a:r>
            <a:endParaRPr sz="1400" b="0" dirty="0">
              <a:latin typeface="+mn-lt"/>
              <a:ea typeface="Montserrat ExtraLight"/>
              <a:cs typeface="Times New Roman" panose="02020603050405020304" pitchFamily="18" charset="0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343945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468" y="685169"/>
            <a:ext cx="937064" cy="937064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334003"/>
              </p:ext>
            </p:extLst>
          </p:nvPr>
        </p:nvGraphicFramePr>
        <p:xfrm>
          <a:off x="2655146" y="3605159"/>
          <a:ext cx="4863254" cy="914400"/>
        </p:xfrm>
        <a:graphic>
          <a:graphicData uri="http://schemas.openxmlformats.org/drawingml/2006/table">
            <a:tbl>
              <a:tblPr firstRow="1" bandRow="1">
                <a:tableStyleId>{DF131DCF-23CA-469F-81A2-84113D3A693F}</a:tableStyleId>
              </a:tblPr>
              <a:tblGrid>
                <a:gridCol w="2014925">
                  <a:extLst>
                    <a:ext uri="{9D8B030D-6E8A-4147-A177-3AD203B41FA5}">
                      <a16:colId xmlns:a16="http://schemas.microsoft.com/office/drawing/2014/main" val="2680270950"/>
                    </a:ext>
                  </a:extLst>
                </a:gridCol>
                <a:gridCol w="234374">
                  <a:extLst>
                    <a:ext uri="{9D8B030D-6E8A-4147-A177-3AD203B41FA5}">
                      <a16:colId xmlns:a16="http://schemas.microsoft.com/office/drawing/2014/main" val="1399656609"/>
                    </a:ext>
                  </a:extLst>
                </a:gridCol>
                <a:gridCol w="2613955">
                  <a:extLst>
                    <a:ext uri="{9D8B030D-6E8A-4147-A177-3AD203B41FA5}">
                      <a16:colId xmlns:a16="http://schemas.microsoft.com/office/drawing/2014/main" val="4002348027"/>
                    </a:ext>
                  </a:extLst>
                </a:gridCol>
              </a:tblGrid>
              <a:tr h="296281">
                <a:tc>
                  <a:txBody>
                    <a:bodyPr/>
                    <a:lstStyle/>
                    <a:p>
                      <a:r>
                        <a:rPr lang="en-GB" baseline="0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Giảng viên hướng dẫn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: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ThS</a:t>
                      </a:r>
                      <a:r>
                        <a:rPr lang="en-GB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. Nguyễn Thị Nhung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7255425"/>
                  </a:ext>
                </a:extLst>
              </a:tr>
              <a:tr h="270933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Sinh viên</a:t>
                      </a:r>
                      <a:r>
                        <a:rPr lang="en-GB" baseline="0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 thực hiện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: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Trần Văn Độ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86667546"/>
                  </a:ext>
                </a:extLst>
              </a:tr>
              <a:tr h="27093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Mã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 sinh viên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: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2018600608</a:t>
                      </a:r>
                      <a:endParaRPr lang="en-US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847386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342446" y="323105"/>
            <a:ext cx="6491848" cy="5303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CHỨC </a:t>
            </a:r>
            <a:r>
              <a:rPr lang="en"/>
              <a:t>NĂNG PHÍA KHÁCH HÀNG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430147" y="853440"/>
            <a:ext cx="4946400" cy="39435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Xem sản phẩm theo thương hiệu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Xem sản phẩm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Tìm sản phẩm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Xem tin tức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Xem giới thiệu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Liên hệ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Quản lý giỏ hàng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Đặt hàng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Đăng ký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Đăng nhập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Quên mật khẩu</a:t>
            </a:r>
          </a:p>
          <a:p>
            <a:pPr marL="285750" indent="-285750">
              <a:lnSpc>
                <a:spcPct val="150000"/>
              </a:lnSpc>
            </a:pPr>
            <a:r>
              <a:rPr lang="en-US">
                <a:latin typeface="+mn-lt"/>
              </a:rPr>
              <a:t>Quản lý tài khoản cá nhân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430147" y="29210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Google Shape;218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4928" y="1124181"/>
            <a:ext cx="2539443" cy="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185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3591" y="3031319"/>
            <a:ext cx="3800201" cy="8781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9492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62"/>
          <p:cNvSpPr txBox="1">
            <a:spLocks noGrp="1"/>
          </p:cNvSpPr>
          <p:nvPr>
            <p:ph type="body" idx="2"/>
          </p:nvPr>
        </p:nvSpPr>
        <p:spPr>
          <a:xfrm>
            <a:off x="4497493" y="909600"/>
            <a:ext cx="3674782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thương hiệu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sản phẩm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đơn hàng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tin tức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giới thiệu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liên hệ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tài khoản khách hàng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tài khoản nhân viên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latin typeface="+mj-lt"/>
              </a:rPr>
              <a:t>Quản lý tài khoản cá nhân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endParaRPr lang="en-US">
              <a:latin typeface="+mj-lt"/>
            </a:endParaRPr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335673" y="262144"/>
            <a:ext cx="5672274" cy="10451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CHỨC </a:t>
            </a:r>
            <a:r>
              <a:rPr lang="en-US"/>
              <a:t>NĂNG PHÍA QUẢN TRỊ</a:t>
            </a:r>
            <a:endParaRPr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423373" y="23114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271410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xfrm>
            <a:off x="330084" y="546070"/>
            <a:ext cx="3030673" cy="58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 ứng dụng</a:t>
            </a:r>
            <a:endParaRPr dirty="0"/>
          </a:p>
        </p:txBody>
      </p:sp>
      <p:cxnSp>
        <p:nvCxnSpPr>
          <p:cNvPr id="2115" name="Google Shape;2115;p64"/>
          <p:cNvCxnSpPr/>
          <p:nvPr/>
        </p:nvCxnSpPr>
        <p:spPr>
          <a:xfrm>
            <a:off x="417784" y="51506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035420A7-AF36-0E9C-2B90-3C83C083A3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39" b="58963"/>
          <a:stretch/>
        </p:blipFill>
        <p:spPr bwMode="auto">
          <a:xfrm>
            <a:off x="2224494" y="1083092"/>
            <a:ext cx="4263016" cy="36123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35419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417230" y="3341775"/>
            <a:ext cx="3068700" cy="755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KẾT LUẬN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652692" y="3253850"/>
            <a:ext cx="1341117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143390" y="321964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51352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18690" y="446666"/>
            <a:ext cx="2922300" cy="496468"/>
          </a:xfrm>
        </p:spPr>
        <p:txBody>
          <a:bodyPr/>
          <a:lstStyle/>
          <a:p>
            <a:r>
              <a:rPr lang="en-US" sz="1800" dirty="0"/>
              <a:t>KẾT QUẢ ĐỒ ÁN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69599" y="1640806"/>
            <a:ext cx="3258900" cy="1788194"/>
          </a:xfrm>
        </p:spPr>
        <p:txBody>
          <a:bodyPr/>
          <a:lstStyle/>
          <a:p>
            <a:pPr marL="139700" indent="0" algn="just">
              <a:lnSpc>
                <a:spcPct val="150000"/>
              </a:lnSpc>
              <a:buNone/>
            </a:pPr>
            <a:r>
              <a:rPr lang="en-US">
                <a:latin typeface="+mj-lt"/>
              </a:rPr>
              <a:t>Website đã có các chức năng cơ bản, có bảo mật hệ thống, phân quyền, có đăng nhập hệ thống sử dụng mạng xã hội.</a:t>
            </a:r>
            <a:endParaRPr lang="en-US" dirty="0">
              <a:latin typeface="+mj-lt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idx="2"/>
          </p:nvPr>
        </p:nvSpPr>
        <p:spPr>
          <a:xfrm>
            <a:off x="4470160" y="1291970"/>
            <a:ext cx="3536468" cy="2562699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endParaRPr lang="en-US"/>
          </a:p>
          <a:p>
            <a:pPr>
              <a:lnSpc>
                <a:spcPct val="150000"/>
              </a:lnSpc>
            </a:pPr>
            <a:r>
              <a:rPr lang="en-US">
                <a:latin typeface="+mj-lt"/>
              </a:rPr>
              <a:t>Xây </a:t>
            </a:r>
            <a:r>
              <a:rPr lang="en-US" dirty="0">
                <a:latin typeface="+mj-lt"/>
              </a:rPr>
              <a:t>dựng chức năng thanh </a:t>
            </a:r>
            <a:r>
              <a:rPr lang="en-US">
                <a:latin typeface="+mj-lt"/>
              </a:rPr>
              <a:t>toán Online.</a:t>
            </a:r>
            <a:endParaRPr lang="en-US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Xây dựng chức </a:t>
            </a:r>
            <a:r>
              <a:rPr lang="en-US">
                <a:latin typeface="+mj-lt"/>
              </a:rPr>
              <a:t>năng đánh giá sản phẩm.</a:t>
            </a:r>
          </a:p>
          <a:p>
            <a:pPr marL="457200" marR="0" lvl="0" indent="-3175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sym typeface="Montserrat"/>
              </a:rPr>
              <a:t>Xây dựng chức năng khuyến mãi cho sản phẩm.</a:t>
            </a:r>
          </a:p>
          <a:p>
            <a:pPr marL="139700" indent="0">
              <a:lnSpc>
                <a:spcPct val="150000"/>
              </a:lnSpc>
              <a:buNone/>
            </a:pPr>
            <a:endParaRPr lang="en-US" dirty="0"/>
          </a:p>
          <a:p>
            <a:pPr marL="139700" indent="0">
              <a:lnSpc>
                <a:spcPct val="150000"/>
              </a:lnSpc>
              <a:buNone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3"/>
          </p:nvPr>
        </p:nvSpPr>
        <p:spPr>
          <a:xfrm>
            <a:off x="498340" y="1017770"/>
            <a:ext cx="3258900" cy="548400"/>
          </a:xfrm>
        </p:spPr>
        <p:txBody>
          <a:bodyPr/>
          <a:lstStyle/>
          <a:p>
            <a:r>
              <a:rPr lang="en-US" dirty="0"/>
              <a:t>Kết quả đạt được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idx="4"/>
          </p:nvPr>
        </p:nvSpPr>
        <p:spPr>
          <a:xfrm>
            <a:off x="4673841" y="1017770"/>
            <a:ext cx="3258900" cy="548400"/>
          </a:xfrm>
        </p:spPr>
        <p:txBody>
          <a:bodyPr/>
          <a:lstStyle/>
          <a:p>
            <a:r>
              <a:rPr lang="en-US" dirty="0"/>
              <a:t>Hướng phát triển</a:t>
            </a:r>
          </a:p>
        </p:txBody>
      </p:sp>
      <p:cxnSp>
        <p:nvCxnSpPr>
          <p:cNvPr id="9" name="Google Shape;2181;p69"/>
          <p:cNvCxnSpPr/>
          <p:nvPr/>
        </p:nvCxnSpPr>
        <p:spPr>
          <a:xfrm>
            <a:off x="49834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920625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01;p42"/>
          <p:cNvSpPr txBox="1">
            <a:spLocks/>
          </p:cNvSpPr>
          <p:nvPr/>
        </p:nvSpPr>
        <p:spPr>
          <a:xfrm>
            <a:off x="1884391" y="1557552"/>
            <a:ext cx="5442900" cy="2086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" dirty="0"/>
              <a:t>THE END! </a:t>
            </a:r>
            <a:br>
              <a:rPr lang="en" dirty="0"/>
            </a:br>
            <a:r>
              <a:rPr lang="en-US" dirty="0"/>
              <a:t>THANKS FOR LISTENING</a:t>
            </a:r>
          </a:p>
        </p:txBody>
      </p:sp>
      <p:cxnSp>
        <p:nvCxnSpPr>
          <p:cNvPr id="2106" name="Google Shape;2106;p63"/>
          <p:cNvCxnSpPr/>
          <p:nvPr/>
        </p:nvCxnSpPr>
        <p:spPr>
          <a:xfrm>
            <a:off x="3224341" y="287340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603050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6251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accent1"/>
                </a:solidFill>
              </a:rPr>
              <a:t>NỘI DUNG BÁO CÁO</a:t>
            </a:r>
            <a:endParaRPr dirty="0">
              <a:solidFill>
                <a:schemeClr val="accent1"/>
              </a:solidFill>
            </a:endParaRP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" name="Freeform 8"/>
          <p:cNvSpPr/>
          <p:nvPr/>
        </p:nvSpPr>
        <p:spPr>
          <a:xfrm>
            <a:off x="0" y="1293707"/>
            <a:ext cx="690880" cy="866987"/>
          </a:xfrm>
          <a:custGeom>
            <a:avLst/>
            <a:gdLst>
              <a:gd name="connsiteX0" fmla="*/ 0 w 894080"/>
              <a:gd name="connsiteY0" fmla="*/ 0 h 833120"/>
              <a:gd name="connsiteX1" fmla="*/ 477520 w 894080"/>
              <a:gd name="connsiteY1" fmla="*/ 0 h 833120"/>
              <a:gd name="connsiteX2" fmla="*/ 894080 w 894080"/>
              <a:gd name="connsiteY2" fmla="*/ 416560 h 833120"/>
              <a:gd name="connsiteX3" fmla="*/ 477520 w 894080"/>
              <a:gd name="connsiteY3" fmla="*/ 833120 h 833120"/>
              <a:gd name="connsiteX4" fmla="*/ 0 w 894080"/>
              <a:gd name="connsiteY4" fmla="*/ 833120 h 83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4080" h="833120">
                <a:moveTo>
                  <a:pt x="0" y="0"/>
                </a:moveTo>
                <a:lnTo>
                  <a:pt x="477520" y="0"/>
                </a:lnTo>
                <a:cubicBezTo>
                  <a:pt x="707580" y="0"/>
                  <a:pt x="894080" y="186500"/>
                  <a:pt x="894080" y="416560"/>
                </a:cubicBezTo>
                <a:cubicBezTo>
                  <a:pt x="894080" y="646620"/>
                  <a:pt x="707580" y="833120"/>
                  <a:pt x="477520" y="833120"/>
                </a:cubicBezTo>
                <a:lnTo>
                  <a:pt x="0" y="83312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01</a:t>
            </a:r>
            <a:endParaRPr lang="en-US" sz="2000" b="1" dirty="0"/>
          </a:p>
        </p:txBody>
      </p:sp>
      <p:sp>
        <p:nvSpPr>
          <p:cNvPr id="16" name="Freeform 15"/>
          <p:cNvSpPr/>
          <p:nvPr/>
        </p:nvSpPr>
        <p:spPr>
          <a:xfrm>
            <a:off x="0" y="2160694"/>
            <a:ext cx="690880" cy="866987"/>
          </a:xfrm>
          <a:custGeom>
            <a:avLst/>
            <a:gdLst>
              <a:gd name="connsiteX0" fmla="*/ 0 w 894080"/>
              <a:gd name="connsiteY0" fmla="*/ 0 h 833120"/>
              <a:gd name="connsiteX1" fmla="*/ 477520 w 894080"/>
              <a:gd name="connsiteY1" fmla="*/ 0 h 833120"/>
              <a:gd name="connsiteX2" fmla="*/ 894080 w 894080"/>
              <a:gd name="connsiteY2" fmla="*/ 416560 h 833120"/>
              <a:gd name="connsiteX3" fmla="*/ 477520 w 894080"/>
              <a:gd name="connsiteY3" fmla="*/ 833120 h 833120"/>
              <a:gd name="connsiteX4" fmla="*/ 0 w 894080"/>
              <a:gd name="connsiteY4" fmla="*/ 833120 h 83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4080" h="833120">
                <a:moveTo>
                  <a:pt x="0" y="0"/>
                </a:moveTo>
                <a:lnTo>
                  <a:pt x="477520" y="0"/>
                </a:lnTo>
                <a:cubicBezTo>
                  <a:pt x="707580" y="0"/>
                  <a:pt x="894080" y="186500"/>
                  <a:pt x="894080" y="416560"/>
                </a:cubicBezTo>
                <a:cubicBezTo>
                  <a:pt x="894080" y="646620"/>
                  <a:pt x="707580" y="833120"/>
                  <a:pt x="477520" y="833120"/>
                </a:cubicBezTo>
                <a:lnTo>
                  <a:pt x="0" y="83312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02</a:t>
            </a:r>
            <a:endParaRPr lang="en-US" sz="2000" b="1" dirty="0"/>
          </a:p>
        </p:txBody>
      </p:sp>
      <p:sp>
        <p:nvSpPr>
          <p:cNvPr id="17" name="Freeform 16"/>
          <p:cNvSpPr/>
          <p:nvPr/>
        </p:nvSpPr>
        <p:spPr>
          <a:xfrm>
            <a:off x="0" y="3027681"/>
            <a:ext cx="690880" cy="866987"/>
          </a:xfrm>
          <a:custGeom>
            <a:avLst/>
            <a:gdLst>
              <a:gd name="connsiteX0" fmla="*/ 0 w 894080"/>
              <a:gd name="connsiteY0" fmla="*/ 0 h 833120"/>
              <a:gd name="connsiteX1" fmla="*/ 477520 w 894080"/>
              <a:gd name="connsiteY1" fmla="*/ 0 h 833120"/>
              <a:gd name="connsiteX2" fmla="*/ 894080 w 894080"/>
              <a:gd name="connsiteY2" fmla="*/ 416560 h 833120"/>
              <a:gd name="connsiteX3" fmla="*/ 477520 w 894080"/>
              <a:gd name="connsiteY3" fmla="*/ 833120 h 833120"/>
              <a:gd name="connsiteX4" fmla="*/ 0 w 894080"/>
              <a:gd name="connsiteY4" fmla="*/ 833120 h 83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4080" h="833120">
                <a:moveTo>
                  <a:pt x="0" y="0"/>
                </a:moveTo>
                <a:lnTo>
                  <a:pt x="477520" y="0"/>
                </a:lnTo>
                <a:cubicBezTo>
                  <a:pt x="707580" y="0"/>
                  <a:pt x="894080" y="186500"/>
                  <a:pt x="894080" y="416560"/>
                </a:cubicBezTo>
                <a:cubicBezTo>
                  <a:pt x="894080" y="646620"/>
                  <a:pt x="707580" y="833120"/>
                  <a:pt x="477520" y="833120"/>
                </a:cubicBezTo>
                <a:lnTo>
                  <a:pt x="0" y="83312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03</a:t>
            </a:r>
            <a:endParaRPr lang="en-US" sz="2000" b="1" dirty="0"/>
          </a:p>
        </p:txBody>
      </p:sp>
      <p:sp>
        <p:nvSpPr>
          <p:cNvPr id="18" name="Freeform 17"/>
          <p:cNvSpPr/>
          <p:nvPr/>
        </p:nvSpPr>
        <p:spPr>
          <a:xfrm>
            <a:off x="0" y="3894668"/>
            <a:ext cx="690880" cy="866987"/>
          </a:xfrm>
          <a:custGeom>
            <a:avLst/>
            <a:gdLst>
              <a:gd name="connsiteX0" fmla="*/ 0 w 894080"/>
              <a:gd name="connsiteY0" fmla="*/ 0 h 833120"/>
              <a:gd name="connsiteX1" fmla="*/ 477520 w 894080"/>
              <a:gd name="connsiteY1" fmla="*/ 0 h 833120"/>
              <a:gd name="connsiteX2" fmla="*/ 894080 w 894080"/>
              <a:gd name="connsiteY2" fmla="*/ 416560 h 833120"/>
              <a:gd name="connsiteX3" fmla="*/ 477520 w 894080"/>
              <a:gd name="connsiteY3" fmla="*/ 833120 h 833120"/>
              <a:gd name="connsiteX4" fmla="*/ 0 w 894080"/>
              <a:gd name="connsiteY4" fmla="*/ 833120 h 83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4080" h="833120">
                <a:moveTo>
                  <a:pt x="0" y="0"/>
                </a:moveTo>
                <a:lnTo>
                  <a:pt x="477520" y="0"/>
                </a:lnTo>
                <a:cubicBezTo>
                  <a:pt x="707580" y="0"/>
                  <a:pt x="894080" y="186500"/>
                  <a:pt x="894080" y="416560"/>
                </a:cubicBezTo>
                <a:cubicBezTo>
                  <a:pt x="894080" y="646620"/>
                  <a:pt x="707580" y="833120"/>
                  <a:pt x="477520" y="833120"/>
                </a:cubicBezTo>
                <a:lnTo>
                  <a:pt x="0" y="83312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04</a:t>
            </a:r>
            <a:endParaRPr lang="en-US" sz="2000" b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1300480" y="1395307"/>
            <a:ext cx="2284646" cy="663786"/>
            <a:chOff x="1300480" y="1395307"/>
            <a:chExt cx="2284646" cy="663786"/>
          </a:xfrm>
        </p:grpSpPr>
        <p:sp>
          <p:nvSpPr>
            <p:cNvPr id="7" name="TextBox 6"/>
            <p:cNvSpPr txBox="1"/>
            <p:nvPr/>
          </p:nvSpPr>
          <p:spPr>
            <a:xfrm>
              <a:off x="1361440" y="1542534"/>
              <a:ext cx="2223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800" dirty="0">
                  <a:solidFill>
                    <a:schemeClr val="bg1"/>
                  </a:solidFill>
                </a:rPr>
                <a:t>Tổng quan về đề tài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300480" y="1395307"/>
              <a:ext cx="45719" cy="663786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315689" y="2262294"/>
            <a:ext cx="2284646" cy="663786"/>
            <a:chOff x="1300480" y="1395307"/>
            <a:chExt cx="2284646" cy="663786"/>
          </a:xfrm>
        </p:grpSpPr>
        <p:sp>
          <p:nvSpPr>
            <p:cNvPr id="28" name="TextBox 27"/>
            <p:cNvSpPr txBox="1"/>
            <p:nvPr/>
          </p:nvSpPr>
          <p:spPr>
            <a:xfrm>
              <a:off x="1361440" y="1542534"/>
              <a:ext cx="2223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800">
                  <a:solidFill>
                    <a:schemeClr val="bg1"/>
                  </a:solidFill>
                </a:rPr>
                <a:t>Công nghệ sử dụng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1300480" y="1395307"/>
              <a:ext cx="45719" cy="663786"/>
            </a:xfrm>
            <a:prstGeom prst="roundRect">
              <a:avLst>
                <a:gd name="adj" fmla="val 50000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300480" y="3129281"/>
            <a:ext cx="2143581" cy="663786"/>
            <a:chOff x="1300480" y="1395307"/>
            <a:chExt cx="2143581" cy="663786"/>
          </a:xfrm>
        </p:grpSpPr>
        <p:sp>
          <p:nvSpPr>
            <p:cNvPr id="31" name="TextBox 30"/>
            <p:cNvSpPr txBox="1"/>
            <p:nvPr/>
          </p:nvSpPr>
          <p:spPr>
            <a:xfrm>
              <a:off x="1361440" y="1542534"/>
              <a:ext cx="20826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800" dirty="0">
                  <a:solidFill>
                    <a:schemeClr val="bg1"/>
                  </a:solidFill>
                </a:rPr>
                <a:t>Xây dựng Website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300480" y="1395307"/>
              <a:ext cx="45719" cy="663786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300480" y="3996268"/>
            <a:ext cx="1092011" cy="663786"/>
            <a:chOff x="1300480" y="1395307"/>
            <a:chExt cx="1092011" cy="663786"/>
          </a:xfrm>
        </p:grpSpPr>
        <p:sp>
          <p:nvSpPr>
            <p:cNvPr id="34" name="TextBox 33"/>
            <p:cNvSpPr txBox="1"/>
            <p:nvPr/>
          </p:nvSpPr>
          <p:spPr>
            <a:xfrm>
              <a:off x="1361440" y="1542534"/>
              <a:ext cx="10310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800" dirty="0">
                  <a:solidFill>
                    <a:schemeClr val="bg1"/>
                  </a:solidFill>
                </a:rPr>
                <a:t>Kết luận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1300480" y="1395307"/>
              <a:ext cx="45719" cy="663786"/>
            </a:xfrm>
            <a:prstGeom prst="roundRect">
              <a:avLst>
                <a:gd name="adj" fmla="val 5000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4422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2568226" y="3287488"/>
            <a:ext cx="6326293" cy="7120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TỔNG QUAN VỀ ĐỀ TÀI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239520" y="3177750"/>
            <a:ext cx="1029543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2418644" y="314354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46878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499" y="445025"/>
            <a:ext cx="5272647" cy="5574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LÝ DO CHỌN ĐỀ TÀI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" name="TextBox 5"/>
          <p:cNvSpPr txBox="1"/>
          <p:nvPr/>
        </p:nvSpPr>
        <p:spPr>
          <a:xfrm>
            <a:off x="994141" y="1097280"/>
            <a:ext cx="5639685" cy="1345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17500" algn="just">
              <a:lnSpc>
                <a:spcPct val="150000"/>
              </a:lnSpc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>
                <a:solidFill>
                  <a:schemeClr val="lt1"/>
                </a:solidFill>
                <a:latin typeface="+mn-lt"/>
                <a:ea typeface="Montserrat"/>
                <a:cs typeface="Montserrat"/>
                <a:sym typeface="Montserrat"/>
              </a:rPr>
              <a:t>Nâng </a:t>
            </a:r>
            <a:r>
              <a:rPr lang="en-GB" dirty="0">
                <a:solidFill>
                  <a:schemeClr val="lt1"/>
                </a:solidFill>
                <a:latin typeface="+mn-lt"/>
                <a:ea typeface="Montserrat"/>
                <a:cs typeface="Montserrat"/>
                <a:sym typeface="Montserrat"/>
              </a:rPr>
              <a:t>cao chất lượng phục vụ khách hàng</a:t>
            </a:r>
          </a:p>
          <a:p>
            <a:pPr marL="457200" indent="-317500" algn="just">
              <a:lnSpc>
                <a:spcPct val="150000"/>
              </a:lnSpc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 dirty="0">
                <a:solidFill>
                  <a:schemeClr val="lt1"/>
                </a:solidFill>
                <a:latin typeface="+mn-lt"/>
                <a:ea typeface="Montserrat"/>
                <a:cs typeface="Montserrat"/>
                <a:sym typeface="Montserrat"/>
              </a:rPr>
              <a:t>Tiết kiệm được chi phí và nguồn nhân lực để quản lý cửa hàng</a:t>
            </a:r>
          </a:p>
          <a:p>
            <a:pPr marL="457200" indent="-317500" algn="just">
              <a:lnSpc>
                <a:spcPct val="150000"/>
              </a:lnSpc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 dirty="0">
                <a:solidFill>
                  <a:schemeClr val="lt1"/>
                </a:solidFill>
                <a:latin typeface="+mn-lt"/>
                <a:ea typeface="Montserrat"/>
                <a:cs typeface="Montserrat"/>
                <a:sym typeface="Montserrat"/>
              </a:rPr>
              <a:t>Quảng bá và tuyên truyền sản phẩm</a:t>
            </a:r>
          </a:p>
          <a:p>
            <a:pPr marL="457200" indent="-317500" algn="just">
              <a:lnSpc>
                <a:spcPct val="150000"/>
              </a:lnSpc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 dirty="0">
                <a:solidFill>
                  <a:schemeClr val="lt1"/>
                </a:solidFill>
                <a:latin typeface="+mn-lt"/>
                <a:ea typeface="Montserrat"/>
                <a:cs typeface="Montserrat"/>
                <a:sym typeface="Montserrat"/>
              </a:rPr>
              <a:t>Tăng năng lực cạnh tranh</a:t>
            </a:r>
            <a:endParaRPr lang="en-US" dirty="0">
              <a:solidFill>
                <a:schemeClr val="lt1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Google Shape;218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499" y="3111227"/>
            <a:ext cx="2539443" cy="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183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3018701" y="3111227"/>
            <a:ext cx="1976586" cy="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184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0405" y="3111227"/>
            <a:ext cx="2939569" cy="68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185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29988" y="3905706"/>
            <a:ext cx="3800201" cy="8781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2823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6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4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MỤC ĐÍCH CỦA ĐỀ TÀI</a:t>
            </a:r>
            <a:endParaRPr dirty="0"/>
          </a:p>
        </p:txBody>
      </p:sp>
      <p:cxnSp>
        <p:nvCxnSpPr>
          <p:cNvPr id="2053" name="Google Shape;2053;p6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61" name="Google Shape;2061;p60"/>
          <p:cNvSpPr txBox="1">
            <a:spLocks noGrp="1"/>
          </p:cNvSpPr>
          <p:nvPr>
            <p:ph type="title" idx="4294967295"/>
          </p:nvPr>
        </p:nvSpPr>
        <p:spPr>
          <a:xfrm>
            <a:off x="5864240" y="1593759"/>
            <a:ext cx="25845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</a:rPr>
              <a:t>18%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38500" y="1150805"/>
            <a:ext cx="7510240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>
                <a:solidFill>
                  <a:schemeClr val="bg1"/>
                </a:solidFill>
                <a:latin typeface="+mj-lt"/>
              </a:rPr>
              <a:t>Với mong muốn xây dựng một hệ thống giúp mọi người có thể dễ dàng tiếp cận với nước hoa. </a:t>
            </a:r>
            <a:r>
              <a:rPr lang="en-US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Và để có thể củng cố và học hỏi thêm được nhiều kiến thức về lập trình website em đã chọn đề tài “</a:t>
            </a:r>
            <a:r>
              <a:rPr lang="en-US" i="1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Xây dựng website bán nước hoa cho cửa hàng D.Perfume sử dụng Spring Framework</a:t>
            </a:r>
            <a:r>
              <a:rPr lang="en-US">
                <a:solidFill>
                  <a:schemeClr val="bg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”. </a:t>
            </a:r>
            <a:endParaRPr lang="en-US">
              <a:solidFill>
                <a:schemeClr val="bg1"/>
              </a:solidFill>
              <a:effectLst/>
              <a:latin typeface="+mn-l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3" name="Google Shape;9766;p77"/>
          <p:cNvGrpSpPr/>
          <p:nvPr/>
        </p:nvGrpSpPr>
        <p:grpSpPr>
          <a:xfrm>
            <a:off x="313643" y="3420533"/>
            <a:ext cx="1670944" cy="1523529"/>
            <a:chOff x="4206459" y="1191441"/>
            <a:chExt cx="712557" cy="785901"/>
          </a:xfrm>
        </p:grpSpPr>
        <p:sp>
          <p:nvSpPr>
            <p:cNvPr id="14" name="Google Shape;9767;p77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768;p77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769;p77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770;p77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9771;p77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54" name="Google Shape;9772;p77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773;p77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774;p77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775;p77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9776;p77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50" name="Google Shape;9777;p77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778;p77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779;p77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780;p77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9781;p77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46" name="Google Shape;9782;p77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783;p77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784;p77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785;p77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9786;p77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42" name="Google Shape;9787;p77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788;p77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789;p77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790;p77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" name="Google Shape;9791;p77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792;p77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93;p77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94;p77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9795;p77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38" name="Google Shape;9796;p77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797;p77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798;p77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799;p77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9800;p77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28" name="Google Shape;9801;p77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802;p77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803;p77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804;p77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964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6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4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MỤC TIÊU CẦN ĐẠT ĐƯỢC</a:t>
            </a:r>
            <a:endParaRPr dirty="0"/>
          </a:p>
        </p:txBody>
      </p:sp>
      <p:cxnSp>
        <p:nvCxnSpPr>
          <p:cNvPr id="2053" name="Google Shape;2053;p6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Rounded Rectangle 4"/>
          <p:cNvSpPr/>
          <p:nvPr/>
        </p:nvSpPr>
        <p:spPr>
          <a:xfrm>
            <a:off x="1026200" y="1963421"/>
            <a:ext cx="1316497" cy="8737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Khảo sát hệ thống</a:t>
            </a:r>
            <a:endParaRPr lang="en-US" dirty="0"/>
          </a:p>
        </p:txBody>
      </p:sp>
      <p:sp>
        <p:nvSpPr>
          <p:cNvPr id="31" name="Google Shape;2376;p73"/>
          <p:cNvSpPr/>
          <p:nvPr/>
        </p:nvSpPr>
        <p:spPr>
          <a:xfrm>
            <a:off x="2532081" y="2341912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Rounded Rectangle 31"/>
          <p:cNvSpPr/>
          <p:nvPr/>
        </p:nvSpPr>
        <p:spPr>
          <a:xfrm>
            <a:off x="2889278" y="1963421"/>
            <a:ext cx="1316497" cy="8737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Phân tích thiết kế hệ thống</a:t>
            </a:r>
            <a:endParaRPr lang="en-US" dirty="0"/>
          </a:p>
        </p:txBody>
      </p:sp>
      <p:sp>
        <p:nvSpPr>
          <p:cNvPr id="33" name="Google Shape;2376;p73"/>
          <p:cNvSpPr/>
          <p:nvPr/>
        </p:nvSpPr>
        <p:spPr>
          <a:xfrm>
            <a:off x="4395159" y="2341912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Rounded Rectangle 33"/>
          <p:cNvSpPr/>
          <p:nvPr/>
        </p:nvSpPr>
        <p:spPr>
          <a:xfrm>
            <a:off x="4747111" y="1963421"/>
            <a:ext cx="1316497" cy="8737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Thiết kế cơ sở dữ liệu</a:t>
            </a:r>
            <a:endParaRPr lang="en-US" dirty="0"/>
          </a:p>
        </p:txBody>
      </p:sp>
      <p:sp>
        <p:nvSpPr>
          <p:cNvPr id="35" name="Google Shape;2376;p73"/>
          <p:cNvSpPr/>
          <p:nvPr/>
        </p:nvSpPr>
        <p:spPr>
          <a:xfrm>
            <a:off x="6252992" y="2341912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Rounded Rectangle 35"/>
          <p:cNvSpPr/>
          <p:nvPr/>
        </p:nvSpPr>
        <p:spPr>
          <a:xfrm>
            <a:off x="6726282" y="1963421"/>
            <a:ext cx="1316497" cy="8737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Cài đặt hệ thống</a:t>
            </a:r>
            <a:endParaRPr lang="en-US" dirty="0"/>
          </a:p>
        </p:txBody>
      </p:sp>
      <p:sp>
        <p:nvSpPr>
          <p:cNvPr id="12" name="Google Shape;10449;p79"/>
          <p:cNvSpPr/>
          <p:nvPr/>
        </p:nvSpPr>
        <p:spPr>
          <a:xfrm>
            <a:off x="449744" y="3732107"/>
            <a:ext cx="1152912" cy="1114755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172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1504243" y="3327742"/>
            <a:ext cx="7382933" cy="7451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CÔNG NGHỆ SỬ DỤNG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82879" y="3234580"/>
            <a:ext cx="1171783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1504243" y="320037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589157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442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CÔNG NGHỆ SỬ DỤNG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3551323" y="141345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Framework</a:t>
            </a:r>
            <a:endParaRPr dirty="0"/>
          </a:p>
        </p:txBody>
      </p:sp>
      <p:sp>
        <p:nvSpPr>
          <p:cNvPr id="247" name="Google Shape;247;p46"/>
          <p:cNvSpPr/>
          <p:nvPr/>
        </p:nvSpPr>
        <p:spPr>
          <a:xfrm>
            <a:off x="6879770" y="1787968"/>
            <a:ext cx="423884" cy="40998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D895AAD-3892-EE2C-F67B-D445F953C72C}"/>
              </a:ext>
            </a:extLst>
          </p:cNvPr>
          <p:cNvCxnSpPr>
            <a:cxnSpLocks/>
          </p:cNvCxnSpPr>
          <p:nvPr/>
        </p:nvCxnSpPr>
        <p:spPr>
          <a:xfrm>
            <a:off x="4989786" y="2100279"/>
            <a:ext cx="1615966" cy="6457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Google Shape;239;p46">
            <a:extLst>
              <a:ext uri="{FF2B5EF4-FFF2-40B4-BE49-F238E27FC236}">
                <a16:creationId xmlns:a16="http://schemas.microsoft.com/office/drawing/2014/main" id="{D22F7EBB-5603-D2B3-6518-18DFFAF40B78}"/>
              </a:ext>
            </a:extLst>
          </p:cNvPr>
          <p:cNvSpPr txBox="1">
            <a:spLocks/>
          </p:cNvSpPr>
          <p:nvPr/>
        </p:nvSpPr>
        <p:spPr>
          <a:xfrm>
            <a:off x="5944890" y="2746033"/>
            <a:ext cx="1993416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Spring Social </a:t>
            </a:r>
            <a:endParaRPr lang="en-US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DD800ED-F27D-32A9-99BC-65322559DAC4}"/>
              </a:ext>
            </a:extLst>
          </p:cNvPr>
          <p:cNvCxnSpPr>
            <a:cxnSpLocks/>
          </p:cNvCxnSpPr>
          <p:nvPr/>
        </p:nvCxnSpPr>
        <p:spPr>
          <a:xfrm flipH="1">
            <a:off x="2547826" y="2135436"/>
            <a:ext cx="1523373" cy="620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Google Shape;239;p46">
            <a:extLst>
              <a:ext uri="{FF2B5EF4-FFF2-40B4-BE49-F238E27FC236}">
                <a16:creationId xmlns:a16="http://schemas.microsoft.com/office/drawing/2014/main" id="{C5319550-E2FB-3854-854C-4218FBDB97D9}"/>
              </a:ext>
            </a:extLst>
          </p:cNvPr>
          <p:cNvSpPr txBox="1">
            <a:spLocks/>
          </p:cNvSpPr>
          <p:nvPr/>
        </p:nvSpPr>
        <p:spPr>
          <a:xfrm>
            <a:off x="1483991" y="2755881"/>
            <a:ext cx="1667697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Spring Boot</a:t>
            </a:r>
            <a:endParaRPr lang="en-US" dirty="0"/>
          </a:p>
        </p:txBody>
      </p:sp>
      <p:sp>
        <p:nvSpPr>
          <p:cNvPr id="57" name="Google Shape;239;p46">
            <a:extLst>
              <a:ext uri="{FF2B5EF4-FFF2-40B4-BE49-F238E27FC236}">
                <a16:creationId xmlns:a16="http://schemas.microsoft.com/office/drawing/2014/main" id="{ACDE2AEB-BA3F-AD69-8196-5E7F876D429D}"/>
              </a:ext>
            </a:extLst>
          </p:cNvPr>
          <p:cNvSpPr txBox="1">
            <a:spLocks/>
          </p:cNvSpPr>
          <p:nvPr/>
        </p:nvSpPr>
        <p:spPr>
          <a:xfrm>
            <a:off x="3605325" y="2746033"/>
            <a:ext cx="2137084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Spring Security</a:t>
            </a:r>
            <a:endParaRPr lang="en-US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6164AF3-03A6-5E01-0C2A-096866C6B081}"/>
              </a:ext>
            </a:extLst>
          </p:cNvPr>
          <p:cNvCxnSpPr>
            <a:cxnSpLocks/>
          </p:cNvCxnSpPr>
          <p:nvPr/>
        </p:nvCxnSpPr>
        <p:spPr>
          <a:xfrm>
            <a:off x="4584823" y="2199289"/>
            <a:ext cx="0" cy="5754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044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2181014" y="3429205"/>
            <a:ext cx="6062133" cy="6946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Xây dựng Website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636694" y="3310800"/>
            <a:ext cx="1185329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1971604" y="32765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204139814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1225</TotalTime>
  <Words>419</Words>
  <Application>Microsoft Office PowerPoint</Application>
  <PresentationFormat>On-screen Show (16:9)</PresentationFormat>
  <Paragraphs>81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Montserrat</vt:lpstr>
      <vt:lpstr>Montserrat ExtraBold</vt:lpstr>
      <vt:lpstr>Futuristic Background by Slidesgo</vt:lpstr>
      <vt:lpstr>TRƯỜNG ĐẠI HỌC CÔNG NGHIỆP HÀ NỘI KHOA CÔNG NGHỆ THÔNG TIN</vt:lpstr>
      <vt:lpstr>NỘI DUNG BÁO CÁO</vt:lpstr>
      <vt:lpstr>TỔNG QUAN VỀ ĐỀ TÀI</vt:lpstr>
      <vt:lpstr>LÝ DO CHỌN ĐỀ TÀI</vt:lpstr>
      <vt:lpstr>MỤC ĐÍCH CỦA ĐỀ TÀI</vt:lpstr>
      <vt:lpstr>MỤC TIÊU CẦN ĐẠT ĐƯỢC</vt:lpstr>
      <vt:lpstr>CÔNG NGHỆ SỬ DỤNG</vt:lpstr>
      <vt:lpstr>CÔNG NGHỆ SỬ DỤNG</vt:lpstr>
      <vt:lpstr>Xây dựng Website</vt:lpstr>
      <vt:lpstr>CHỨC NĂNG PHÍA KHÁCH HÀNG</vt:lpstr>
      <vt:lpstr>CHỨC NĂNG PHÍA QUẢN TRỊ</vt:lpstr>
      <vt:lpstr>Demo ứng dụng</vt:lpstr>
      <vt:lpstr>KẾT LUẬN</vt:lpstr>
      <vt:lpstr>KẾT QUẢ ĐỒ ÁN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TRƯỜNG ĐẠI HỌC CÔNG NGHIỆP HÀ NỘI KHOA CÔNG NGHỆ THÔNG TIN</dc:title>
  <cp:lastModifiedBy>Độ Trần Văn</cp:lastModifiedBy>
  <cp:revision>123</cp:revision>
  <dcterms:modified xsi:type="dcterms:W3CDTF">2022-05-19T09:49:16Z</dcterms:modified>
</cp:coreProperties>
</file>